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8"/>
  </p:notesMasterIdLst>
  <p:sldIdLst>
    <p:sldId id="259" r:id="rId2"/>
    <p:sldId id="260" r:id="rId3"/>
    <p:sldId id="261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5680"/>
    <a:srgbClr val="B292CA"/>
    <a:srgbClr val="9FB8CD"/>
    <a:srgbClr val="727C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Trim 1</c:v>
                </c:pt>
              </c:strCache>
            </c:strRef>
          </c:tx>
          <c:spPr>
            <a:solidFill>
              <a:srgbClr val="727CA3"/>
            </a:solidFill>
          </c:spPr>
          <c:invertIfNegative val="0"/>
          <c:cat>
            <c:strRef>
              <c:f>Feuil1!$A$2:$A$4</c:f>
              <c:strCache>
                <c:ptCount val="3"/>
                <c:pt idx="0">
                  <c:v>Est</c:v>
                </c:pt>
                <c:pt idx="1">
                  <c:v>Ouest</c:v>
                </c:pt>
                <c:pt idx="2">
                  <c:v>Nord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20</c:v>
                </c:pt>
                <c:pt idx="1">
                  <c:v>28</c:v>
                </c:pt>
                <c:pt idx="2">
                  <c:v>40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Trim 2</c:v>
                </c:pt>
              </c:strCache>
            </c:strRef>
          </c:tx>
          <c:spPr>
            <a:solidFill>
              <a:srgbClr val="9FB8CD"/>
            </a:solidFill>
          </c:spPr>
          <c:invertIfNegative val="0"/>
          <c:cat>
            <c:strRef>
              <c:f>Feuil1!$A$2:$A$4</c:f>
              <c:strCache>
                <c:ptCount val="3"/>
                <c:pt idx="0">
                  <c:v>Est</c:v>
                </c:pt>
                <c:pt idx="1">
                  <c:v>Ouest</c:v>
                </c:pt>
                <c:pt idx="2">
                  <c:v>Nord</c:v>
                </c:pt>
              </c:strCache>
            </c:strRef>
          </c:cat>
          <c:val>
            <c:numRef>
              <c:f>Feuil1!$C$2:$C$4</c:f>
              <c:numCache>
                <c:formatCode>General</c:formatCode>
                <c:ptCount val="3"/>
                <c:pt idx="0">
                  <c:v>27</c:v>
                </c:pt>
                <c:pt idx="1">
                  <c:v>34</c:v>
                </c:pt>
                <c:pt idx="2">
                  <c:v>41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Trim 3</c:v>
                </c:pt>
              </c:strCache>
            </c:strRef>
          </c:tx>
          <c:spPr>
            <a:solidFill>
              <a:srgbClr val="B292CA"/>
            </a:solidFill>
          </c:spPr>
          <c:invertIfNegative val="0"/>
          <c:cat>
            <c:strRef>
              <c:f>Feuil1!$A$2:$A$4</c:f>
              <c:strCache>
                <c:ptCount val="3"/>
                <c:pt idx="0">
                  <c:v>Est</c:v>
                </c:pt>
                <c:pt idx="1">
                  <c:v>Ouest</c:v>
                </c:pt>
                <c:pt idx="2">
                  <c:v>Nord</c:v>
                </c:pt>
              </c:strCache>
            </c:strRef>
          </c:cat>
          <c:val>
            <c:numRef>
              <c:f>Feuil1!$D$2:$D$4</c:f>
              <c:numCache>
                <c:formatCode>General</c:formatCode>
                <c:ptCount val="3"/>
                <c:pt idx="0">
                  <c:v>90</c:v>
                </c:pt>
                <c:pt idx="1">
                  <c:v>32</c:v>
                </c:pt>
                <c:pt idx="2">
                  <c:v>40</c:v>
                </c:pt>
              </c:numCache>
            </c:numRef>
          </c:val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Trim 4</c:v>
                </c:pt>
              </c:strCache>
            </c:strRef>
          </c:tx>
          <c:spPr>
            <a:solidFill>
              <a:srgbClr val="6B5680"/>
            </a:solidFill>
          </c:spPr>
          <c:invertIfNegative val="0"/>
          <c:cat>
            <c:strRef>
              <c:f>Feuil1!$A$2:$A$4</c:f>
              <c:strCache>
                <c:ptCount val="3"/>
                <c:pt idx="0">
                  <c:v>Est</c:v>
                </c:pt>
                <c:pt idx="1">
                  <c:v>Ouest</c:v>
                </c:pt>
                <c:pt idx="2">
                  <c:v>Nord</c:v>
                </c:pt>
              </c:strCache>
            </c:strRef>
          </c:cat>
          <c:val>
            <c:numRef>
              <c:f>Feuil1!$E$2:$E$4</c:f>
              <c:numCache>
                <c:formatCode>General</c:formatCode>
                <c:ptCount val="3"/>
                <c:pt idx="0">
                  <c:v>19</c:v>
                </c:pt>
                <c:pt idx="1">
                  <c:v>31</c:v>
                </c:pt>
                <c:pt idx="2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2874496"/>
        <c:axId val="80508544"/>
      </c:barChart>
      <c:catAx>
        <c:axId val="112874496"/>
        <c:scaling>
          <c:orientation val="minMax"/>
        </c:scaling>
        <c:delete val="0"/>
        <c:axPos val="b"/>
        <c:majorTickMark val="out"/>
        <c:minorTickMark val="none"/>
        <c:tickLblPos val="nextTo"/>
        <c:crossAx val="80508544"/>
        <c:crosses val="autoZero"/>
        <c:auto val="1"/>
        <c:lblAlgn val="ctr"/>
        <c:lblOffset val="100"/>
        <c:noMultiLvlLbl val="0"/>
      </c:catAx>
      <c:valAx>
        <c:axId val="805085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128744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0A290-227F-4360-943C-AF7739AAF98C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E0FCE-6007-4CAC-9C3E-6DDF4074DF1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4985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CCC638-70F9-432C-92F7-BBA565270F36}" type="slidenum">
              <a:rPr lang="en-US"/>
              <a:pPr/>
              <a:t>1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1797-DB00-4F4B-B281-E6BAAF3015D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1797-DB00-4F4B-B281-E6BAAF3015D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1797-DB00-4F4B-B281-E6BAAF3015D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1797-DB00-4F4B-B281-E6BAAF3015D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102E59-B66D-4EAE-9855-569A1D583659}" type="slidenum">
              <a:rPr lang="en-US"/>
              <a:pPr/>
              <a:t>6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2075" tIns="46038" rIns="92075" bIns="46038">
            <a:normAutofit/>
          </a:bodyPr>
          <a:lstStyle/>
          <a:p>
            <a:r>
              <a:rPr lang="fr-CA" sz="4800" dirty="0"/>
              <a:t>Publications </a:t>
            </a:r>
            <a:r>
              <a:rPr lang="fr-CA" sz="4800" dirty="0" err="1"/>
              <a:t>Italia</a:t>
            </a:r>
            <a:r>
              <a:rPr lang="fr-CA" sz="4800" dirty="0"/>
              <a:t> </a:t>
            </a:r>
            <a:r>
              <a:rPr lang="fr-CA" sz="4800" dirty="0" smtClean="0"/>
              <a:t>S .A.</a:t>
            </a:r>
            <a:endParaRPr lang="fr-CA" sz="48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 lIns="92075" tIns="46038" rIns="92075" bIns="46038">
            <a:normAutofit/>
          </a:bodyPr>
          <a:lstStyle/>
          <a:p>
            <a:r>
              <a:rPr lang="fr-CA" sz="2800" dirty="0">
                <a:solidFill>
                  <a:schemeClr val="tx2"/>
                </a:solidFill>
              </a:rPr>
              <a:t>Rapport </a:t>
            </a:r>
            <a:r>
              <a:rPr lang="fr-CA" sz="2800" dirty="0" smtClean="0">
                <a:solidFill>
                  <a:schemeClr val="tx2"/>
                </a:solidFill>
              </a:rPr>
              <a:t>de division</a:t>
            </a:r>
            <a:endParaRPr lang="fr-CA" sz="2800" dirty="0">
              <a:solidFill>
                <a:schemeClr val="tx2"/>
              </a:solidFill>
            </a:endParaRPr>
          </a:p>
          <a:p>
            <a:r>
              <a:rPr lang="fr-CA" sz="2800" dirty="0" smtClean="0">
                <a:solidFill>
                  <a:schemeClr val="tx2"/>
                </a:solidFill>
              </a:rPr>
              <a:t>Exercice financier</a:t>
            </a:r>
            <a:endParaRPr lang="fr-CA" sz="2800" dirty="0">
              <a:solidFill>
                <a:schemeClr val="tx2"/>
              </a:solidFill>
            </a:endParaRPr>
          </a:p>
        </p:txBody>
      </p:sp>
      <p:pic>
        <p:nvPicPr>
          <p:cNvPr id="5124" name="Picture 4" descr="bs0055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1882" y="5066011"/>
            <a:ext cx="766774" cy="669216"/>
          </a:xfrm>
          <a:prstGeom prst="rect">
            <a:avLst/>
          </a:prstGeom>
          <a:noFill/>
        </p:spPr>
      </p:pic>
      <p:pic>
        <p:nvPicPr>
          <p:cNvPr id="15" name="Picture 2" descr="C:\Users\Beta\AppData\Local\Microsoft\Windows\Temporary Internet Files\Content.IE5\BUZ66MO5\MPj0362866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266448"/>
            <a:ext cx="1874520" cy="1874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Ventes des divisions</a:t>
            </a:r>
            <a:endParaRPr lang="fr-CA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446031" y="2443149"/>
            <a:ext cx="4041648" cy="2465391"/>
          </a:xfrm>
          <a:noFill/>
          <a:ln/>
        </p:spPr>
        <p:txBody>
          <a:bodyPr lIns="92075" tIns="46038" rIns="92075" bIns="46038">
            <a:normAutofit lnSpcReduction="10000"/>
          </a:bodyPr>
          <a:lstStyle/>
          <a:p>
            <a:pPr>
              <a:spcBef>
                <a:spcPct val="65000"/>
              </a:spcBef>
            </a:pPr>
            <a:r>
              <a:rPr lang="fr-CA" sz="2800" dirty="0"/>
              <a:t>Europe</a:t>
            </a:r>
          </a:p>
          <a:p>
            <a:pPr>
              <a:spcBef>
                <a:spcPct val="65000"/>
              </a:spcBef>
            </a:pPr>
            <a:r>
              <a:rPr lang="fr-CA" sz="2800" dirty="0"/>
              <a:t>Asie</a:t>
            </a:r>
          </a:p>
          <a:p>
            <a:pPr>
              <a:spcBef>
                <a:spcPct val="65000"/>
              </a:spcBef>
            </a:pPr>
            <a:r>
              <a:rPr lang="fr-CA" sz="2800" dirty="0"/>
              <a:t>États-Unis</a:t>
            </a:r>
          </a:p>
          <a:p>
            <a:pPr>
              <a:spcBef>
                <a:spcPct val="65000"/>
              </a:spcBef>
            </a:pPr>
            <a:r>
              <a:rPr lang="fr-CA" sz="2800" dirty="0"/>
              <a:t>Amérique du Sud</a:t>
            </a:r>
          </a:p>
        </p:txBody>
      </p:sp>
      <p:pic>
        <p:nvPicPr>
          <p:cNvPr id="21505" name="Picture 1" descr="C:\Users\Beta\AppData\Local\Microsoft\Windows\Temporary Internet Files\Content.IE5\TLTSPYOZ\MPj04013910000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83968" y="2132856"/>
            <a:ext cx="4488249" cy="299216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Revenus, division Livres</a:t>
            </a:r>
            <a:endParaRPr lang="fr-CA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143235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/>
              <a:t>Ventes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Plans, division </a:t>
            </a:r>
            <a:r>
              <a:rPr lang="fr-CA" dirty="0"/>
              <a:t>Livres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43192" cy="4525963"/>
          </a:xfrm>
          <a:noFill/>
          <a:ln/>
        </p:spPr>
        <p:txBody>
          <a:bodyPr lIns="92075" tIns="46038" rIns="92075" bIns="46038">
            <a:normAutofit/>
          </a:bodyPr>
          <a:lstStyle/>
          <a:p>
            <a:pPr>
              <a:lnSpc>
                <a:spcPct val="140000"/>
              </a:lnSpc>
            </a:pPr>
            <a:r>
              <a:rPr lang="fr-CA" dirty="0"/>
              <a:t>Évaluer les distributeurs</a:t>
            </a:r>
          </a:p>
          <a:p>
            <a:pPr lvl="1">
              <a:lnSpc>
                <a:spcPct val="140000"/>
              </a:lnSpc>
            </a:pPr>
            <a:r>
              <a:rPr lang="fr-CA" dirty="0"/>
              <a:t>Inspections sur place en Asie </a:t>
            </a:r>
            <a:r>
              <a:rPr lang="fr-CA" dirty="0" smtClean="0"/>
              <a:t>et en Europe </a:t>
            </a:r>
            <a:r>
              <a:rPr lang="fr-CA" dirty="0"/>
              <a:t>au deuxième trimestre</a:t>
            </a:r>
          </a:p>
          <a:p>
            <a:pPr>
              <a:lnSpc>
                <a:spcPct val="140000"/>
              </a:lnSpc>
            </a:pPr>
            <a:r>
              <a:rPr lang="fr-CA" dirty="0"/>
              <a:t>Évaluer les ventes au </a:t>
            </a:r>
            <a:r>
              <a:rPr lang="fr-CA" dirty="0" smtClean="0"/>
              <a:t>Royaume-Uni, en Espagne </a:t>
            </a:r>
            <a:r>
              <a:rPr lang="fr-CA" dirty="0"/>
              <a:t>et au </a:t>
            </a:r>
            <a:r>
              <a:rPr lang="fr-CA" dirty="0" smtClean="0"/>
              <a:t>Canada</a:t>
            </a:r>
          </a:p>
          <a:p>
            <a:pPr>
              <a:lnSpc>
                <a:spcPct val="140000"/>
              </a:lnSpc>
            </a:pPr>
            <a:r>
              <a:rPr lang="fr-CA" dirty="0" smtClean="0"/>
              <a:t>Ateliers de fabrication</a:t>
            </a:r>
            <a:endParaRPr lang="fr-CA" dirty="0"/>
          </a:p>
          <a:p>
            <a:pPr>
              <a:lnSpc>
                <a:spcPct val="140000"/>
              </a:lnSpc>
            </a:pPr>
            <a:r>
              <a:rPr lang="fr-CA" dirty="0"/>
              <a:t>Évaluer les inventaires</a:t>
            </a:r>
          </a:p>
          <a:p>
            <a:pPr>
              <a:lnSpc>
                <a:spcPct val="140000"/>
              </a:lnSpc>
            </a:pPr>
            <a:r>
              <a:rPr lang="fr-CA" dirty="0"/>
              <a:t>Rencontre </a:t>
            </a:r>
            <a:r>
              <a:rPr lang="fr-CA" dirty="0" smtClean="0"/>
              <a:t>d’étape du 1</a:t>
            </a:r>
            <a:r>
              <a:rPr lang="fr-CA" baseline="30000" dirty="0" smtClean="0"/>
              <a:t>er</a:t>
            </a:r>
            <a:r>
              <a:rPr lang="fr-CA" dirty="0" smtClean="0"/>
              <a:t> trimestre à </a:t>
            </a:r>
            <a:r>
              <a:rPr lang="fr-CA" dirty="0"/>
              <a:t>la 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mi-février</a:t>
            </a:r>
            <a:endParaRPr lang="fr-CA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>
            <a:normAutofit/>
          </a:bodyPr>
          <a:lstStyle/>
          <a:p>
            <a:r>
              <a:rPr lang="fr-CA" sz="4800"/>
              <a:t>Publications Italia Ltd.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>
            <a:normAutofit fontScale="85000" lnSpcReduction="20000"/>
          </a:bodyPr>
          <a:lstStyle/>
          <a:p>
            <a:r>
              <a:rPr lang="fr-CA" sz="2800" dirty="0">
                <a:solidFill>
                  <a:schemeClr val="tx2"/>
                </a:solidFill>
              </a:rPr>
              <a:t>Via Del </a:t>
            </a:r>
            <a:r>
              <a:rPr lang="fr-CA" sz="2800" dirty="0" err="1">
                <a:solidFill>
                  <a:schemeClr val="tx2"/>
                </a:solidFill>
              </a:rPr>
              <a:t>Boschetto</a:t>
            </a:r>
            <a:r>
              <a:rPr lang="fr-CA" sz="2800" dirty="0">
                <a:solidFill>
                  <a:schemeClr val="tx2"/>
                </a:solidFill>
              </a:rPr>
              <a:t>, 125</a:t>
            </a:r>
          </a:p>
          <a:p>
            <a:r>
              <a:rPr lang="fr-CA" sz="2800" dirty="0">
                <a:solidFill>
                  <a:schemeClr val="tx2"/>
                </a:solidFill>
              </a:rPr>
              <a:t>Rome 00198</a:t>
            </a:r>
          </a:p>
          <a:p>
            <a:r>
              <a:rPr lang="fr-CA" sz="2800" dirty="0">
                <a:solidFill>
                  <a:schemeClr val="tx2"/>
                </a:solidFill>
              </a:rPr>
              <a:t>Tél: </a:t>
            </a:r>
            <a:r>
              <a:rPr lang="fr-CA" sz="2800" dirty="0" smtClean="0">
                <a:solidFill>
                  <a:schemeClr val="tx2"/>
                </a:solidFill>
              </a:rPr>
              <a:t>39.06.72.38.77</a:t>
            </a:r>
            <a:endParaRPr lang="fr-CA" sz="2800" dirty="0">
              <a:solidFill>
                <a:schemeClr val="tx2"/>
              </a:solidFill>
            </a:endParaRPr>
          </a:p>
        </p:txBody>
      </p:sp>
      <p:pic>
        <p:nvPicPr>
          <p:cNvPr id="19460" name="Picture 4" descr="bs0055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570" y="5181624"/>
            <a:ext cx="1606572" cy="140216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écutif">
  <a:themeElements>
    <a:clrScheme name="Exécutif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écutif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écutif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68</TotalTime>
  <Words>84</Words>
  <Application>Microsoft Office PowerPoint</Application>
  <PresentationFormat>Affichage à l'écran (4:3)</PresentationFormat>
  <Paragraphs>27</Paragraphs>
  <Slides>6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Exécutif</vt:lpstr>
      <vt:lpstr>Publications Italia S .A.</vt:lpstr>
      <vt:lpstr>Ventes des divisions</vt:lpstr>
      <vt:lpstr>Revenus, division Livres</vt:lpstr>
      <vt:lpstr>Ventes</vt:lpstr>
      <vt:lpstr>Plans, division Livres</vt:lpstr>
      <vt:lpstr>Publications Italia Ltd.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 Game Review</dc:title>
  <dc:creator>F</dc:creator>
  <cp:lastModifiedBy>Michèle Simond</cp:lastModifiedBy>
  <cp:revision>14</cp:revision>
  <dcterms:created xsi:type="dcterms:W3CDTF">2007-04-19T18:15:41Z</dcterms:created>
  <dcterms:modified xsi:type="dcterms:W3CDTF">2011-04-18T05:06:35Z</dcterms:modified>
</cp:coreProperties>
</file>